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4"/>
    <p:sldMasterId id="2147483680" r:id="rId5"/>
  </p:sldMasterIdLst>
  <p:notesMasterIdLst>
    <p:notesMasterId r:id="rId35"/>
  </p:notesMasterIdLst>
  <p:sldIdLst>
    <p:sldId id="256" r:id="rId6"/>
    <p:sldId id="258" r:id="rId7"/>
    <p:sldId id="271" r:id="rId8"/>
    <p:sldId id="376" r:id="rId9"/>
    <p:sldId id="375" r:id="rId10"/>
    <p:sldId id="364" r:id="rId11"/>
    <p:sldId id="263" r:id="rId12"/>
    <p:sldId id="365" r:id="rId13"/>
    <p:sldId id="267" r:id="rId14"/>
    <p:sldId id="278" r:id="rId15"/>
    <p:sldId id="350" r:id="rId16"/>
    <p:sldId id="268" r:id="rId17"/>
    <p:sldId id="313" r:id="rId18"/>
    <p:sldId id="366" r:id="rId19"/>
    <p:sldId id="367" r:id="rId20"/>
    <p:sldId id="286" r:id="rId21"/>
    <p:sldId id="279" r:id="rId22"/>
    <p:sldId id="298" r:id="rId23"/>
    <p:sldId id="368" r:id="rId24"/>
    <p:sldId id="257" r:id="rId25"/>
    <p:sldId id="265" r:id="rId26"/>
    <p:sldId id="370" r:id="rId27"/>
    <p:sldId id="264" r:id="rId28"/>
    <p:sldId id="371" r:id="rId29"/>
    <p:sldId id="372" r:id="rId30"/>
    <p:sldId id="373" r:id="rId31"/>
    <p:sldId id="374" r:id="rId32"/>
    <p:sldId id="269" r:id="rId33"/>
    <p:sldId id="270" r:id="rId3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29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1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FBEEF1-AC56-4869-B5FE-151AEA515CC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D815FB3-EB0B-4514-AAA5-60E5EFE5029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Rol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functie</a:t>
          </a:r>
          <a:r>
            <a:rPr lang="en-US" dirty="0"/>
            <a:t> van </a:t>
          </a:r>
          <a:r>
            <a:rPr lang="en-US" dirty="0" err="1"/>
            <a:t>voeding</a:t>
          </a:r>
          <a:r>
            <a:rPr lang="en-US" dirty="0"/>
            <a:t> in je </a:t>
          </a:r>
          <a:r>
            <a:rPr lang="en-US" dirty="0" err="1"/>
            <a:t>leven</a:t>
          </a:r>
          <a:r>
            <a:rPr lang="en-US" dirty="0"/>
            <a:t> </a:t>
          </a:r>
        </a:p>
      </dgm:t>
    </dgm:pt>
    <dgm:pt modelId="{4ADF0BF7-2A69-431D-BC5B-DAAD15A042A2}" type="parTrans" cxnId="{BBE0E404-8BBE-4278-A1CC-C14944F4EDA1}">
      <dgm:prSet/>
      <dgm:spPr/>
      <dgm:t>
        <a:bodyPr/>
        <a:lstStyle/>
        <a:p>
          <a:endParaRPr lang="en-US"/>
        </a:p>
      </dgm:t>
    </dgm:pt>
    <dgm:pt modelId="{26293857-7C49-40A0-B185-386ACCDA9021}" type="sibTrans" cxnId="{BBE0E404-8BBE-4278-A1CC-C14944F4EDA1}">
      <dgm:prSet/>
      <dgm:spPr/>
      <dgm:t>
        <a:bodyPr/>
        <a:lstStyle/>
        <a:p>
          <a:endParaRPr lang="en-US"/>
        </a:p>
      </dgm:t>
    </dgm:pt>
    <dgm:pt modelId="{65D4812D-E25B-4666-BE77-60C2EC2B2B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Voedselkeuzes</a:t>
          </a:r>
          <a:endParaRPr lang="en-US" dirty="0"/>
        </a:p>
      </dgm:t>
    </dgm:pt>
    <dgm:pt modelId="{70563F70-92DB-4084-8FF0-DA2A46CF7386}" type="parTrans" cxnId="{EBE2882E-2CB9-411C-A01E-8EB25BAE003D}">
      <dgm:prSet/>
      <dgm:spPr/>
      <dgm:t>
        <a:bodyPr/>
        <a:lstStyle/>
        <a:p>
          <a:endParaRPr lang="en-US"/>
        </a:p>
      </dgm:t>
    </dgm:pt>
    <dgm:pt modelId="{18704127-3F00-46FB-BAAA-9EDDC2E1C064}" type="sibTrans" cxnId="{EBE2882E-2CB9-411C-A01E-8EB25BAE003D}">
      <dgm:prSet/>
      <dgm:spPr/>
      <dgm:t>
        <a:bodyPr/>
        <a:lstStyle/>
        <a:p>
          <a:endParaRPr lang="en-US"/>
        </a:p>
      </dgm:t>
    </dgm:pt>
    <dgm:pt modelId="{D6A82A75-14C9-48C5-A609-A9C5B84E078D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Voedingsstoffen in voedsel in het lichaam</a:t>
          </a:r>
          <a:endParaRPr lang="en-US" dirty="0"/>
        </a:p>
      </dgm:t>
    </dgm:pt>
    <dgm:pt modelId="{6FBC128E-71B9-452F-AFE6-DFDF57650E08}" type="parTrans" cxnId="{FF982956-F073-470F-AE3E-B047576F95E6}">
      <dgm:prSet/>
      <dgm:spPr/>
      <dgm:t>
        <a:bodyPr/>
        <a:lstStyle/>
        <a:p>
          <a:endParaRPr lang="en-US"/>
        </a:p>
      </dgm:t>
    </dgm:pt>
    <dgm:pt modelId="{44D43015-2A82-4916-AD06-34ADBD13F3A2}" type="sibTrans" cxnId="{FF982956-F073-470F-AE3E-B047576F95E6}">
      <dgm:prSet/>
      <dgm:spPr/>
      <dgm:t>
        <a:bodyPr/>
        <a:lstStyle/>
        <a:p>
          <a:endParaRPr lang="en-US"/>
        </a:p>
      </dgm:t>
    </dgm:pt>
    <dgm:pt modelId="{1A316A73-D624-499E-90AF-633F9382385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Energie</a:t>
          </a:r>
          <a:r>
            <a:rPr lang="en-US" dirty="0"/>
            <a:t> in het </a:t>
          </a:r>
          <a:r>
            <a:rPr lang="en-US" dirty="0" err="1"/>
            <a:t>lichaam</a:t>
          </a:r>
          <a:endParaRPr lang="en-US" dirty="0"/>
        </a:p>
      </dgm:t>
    </dgm:pt>
    <dgm:pt modelId="{D066EBB4-202E-4DC1-B4B7-5CF526B365CD}" type="parTrans" cxnId="{A19F7630-F68E-4730-B3DF-17AB4346F7E0}">
      <dgm:prSet/>
      <dgm:spPr/>
      <dgm:t>
        <a:bodyPr/>
        <a:lstStyle/>
        <a:p>
          <a:endParaRPr lang="en-US"/>
        </a:p>
      </dgm:t>
    </dgm:pt>
    <dgm:pt modelId="{FD017DBF-D731-41D5-B41A-FC047EBE9A73}" type="sibTrans" cxnId="{A19F7630-F68E-4730-B3DF-17AB4346F7E0}">
      <dgm:prSet/>
      <dgm:spPr/>
      <dgm:t>
        <a:bodyPr/>
        <a:lstStyle/>
        <a:p>
          <a:endParaRPr lang="en-US"/>
        </a:p>
      </dgm:t>
    </dgm:pt>
    <dgm:pt modelId="{9D9A0583-E044-0C42-AE2C-6B3C5C6E6309}">
      <dgm:prSet/>
      <dgm:spPr/>
      <dgm:t>
        <a:bodyPr/>
        <a:lstStyle/>
        <a:p>
          <a:r>
            <a:rPr lang="nl-NL" dirty="0"/>
            <a:t>Hulpmiddelen en het voeren van het gesprek met de </a:t>
          </a:r>
          <a:r>
            <a:rPr lang="nl-NL" dirty="0" err="1"/>
            <a:t>coachee</a:t>
          </a:r>
          <a:r>
            <a:rPr lang="nl-NL" dirty="0"/>
            <a:t> </a:t>
          </a:r>
        </a:p>
      </dgm:t>
    </dgm:pt>
    <dgm:pt modelId="{823EB9CF-02BF-CE47-A1E8-1C09FB6FB579}" type="parTrans" cxnId="{173AAF59-32AC-D74C-815B-8FC9AD005721}">
      <dgm:prSet/>
      <dgm:spPr/>
    </dgm:pt>
    <dgm:pt modelId="{4718A28B-12F9-904C-9520-ADDC48C4535A}" type="sibTrans" cxnId="{173AAF59-32AC-D74C-815B-8FC9AD005721}">
      <dgm:prSet/>
      <dgm:spPr/>
    </dgm:pt>
    <dgm:pt modelId="{6A938A63-5407-BB42-B13E-FFF7191B026C}">
      <dgm:prSet/>
      <dgm:spPr/>
      <dgm:t>
        <a:bodyPr/>
        <a:lstStyle/>
        <a:p>
          <a:r>
            <a:rPr lang="nl-NL" dirty="0"/>
            <a:t>Helicon on </a:t>
          </a:r>
          <a:r>
            <a:rPr lang="nl-NL" dirty="0" err="1"/>
            <a:t>the</a:t>
          </a:r>
          <a:r>
            <a:rPr lang="nl-NL" dirty="0"/>
            <a:t> move verder uitwerken</a:t>
          </a:r>
        </a:p>
      </dgm:t>
    </dgm:pt>
    <dgm:pt modelId="{64FAA680-C35B-F643-A46A-43D6580BF54F}" type="parTrans" cxnId="{81185A47-6CC0-C543-9267-BAD174354F2E}">
      <dgm:prSet/>
      <dgm:spPr/>
    </dgm:pt>
    <dgm:pt modelId="{7926C593-4DC0-D840-80C8-28F6B129D650}" type="sibTrans" cxnId="{81185A47-6CC0-C543-9267-BAD174354F2E}">
      <dgm:prSet/>
      <dgm:spPr/>
    </dgm:pt>
    <dgm:pt modelId="{769ED902-F95C-7B42-9C8A-754295CDA141}" type="pres">
      <dgm:prSet presAssocID="{29FBEEF1-AC56-4869-B5FE-151AEA515CC4}" presName="linear" presStyleCnt="0">
        <dgm:presLayoutVars>
          <dgm:animLvl val="lvl"/>
          <dgm:resizeHandles val="exact"/>
        </dgm:presLayoutVars>
      </dgm:prSet>
      <dgm:spPr/>
    </dgm:pt>
    <dgm:pt modelId="{38D75E96-DEC2-634B-872D-0A846FB81912}" type="pres">
      <dgm:prSet presAssocID="{6A938A63-5407-BB42-B13E-FFF7191B026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125C634-6D9F-0E4E-A7B2-5F778733221E}" type="pres">
      <dgm:prSet presAssocID="{7926C593-4DC0-D840-80C8-28F6B129D650}" presName="spacer" presStyleCnt="0"/>
      <dgm:spPr/>
    </dgm:pt>
    <dgm:pt modelId="{0C2433FA-3757-DC48-BA33-9FF475FAB00D}" type="pres">
      <dgm:prSet presAssocID="{9D815FB3-EB0B-4514-AAA5-60E5EFE5029F}" presName="parentText" presStyleLbl="node1" presStyleIdx="1" presStyleCnt="6" custLinFactNeighborY="59532">
        <dgm:presLayoutVars>
          <dgm:chMax val="0"/>
          <dgm:bulletEnabled val="1"/>
        </dgm:presLayoutVars>
      </dgm:prSet>
      <dgm:spPr/>
    </dgm:pt>
    <dgm:pt modelId="{DBA7D4B0-8CE6-FF44-99B5-821924AC7EB0}" type="pres">
      <dgm:prSet presAssocID="{26293857-7C49-40A0-B185-386ACCDA9021}" presName="spacer" presStyleCnt="0"/>
      <dgm:spPr/>
    </dgm:pt>
    <dgm:pt modelId="{A760D5B5-E7BF-4144-B921-35CFBA3693B5}" type="pres">
      <dgm:prSet presAssocID="{65D4812D-E25B-4666-BE77-60C2EC2B2BD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1B78E84-E006-C244-BED1-B7ED39AC8D9B}" type="pres">
      <dgm:prSet presAssocID="{18704127-3F00-46FB-BAAA-9EDDC2E1C064}" presName="spacer" presStyleCnt="0"/>
      <dgm:spPr/>
    </dgm:pt>
    <dgm:pt modelId="{70CA0460-62A9-8649-9FB3-45689C9B91E3}" type="pres">
      <dgm:prSet presAssocID="{1A316A73-D624-499E-90AF-633F9382385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4617DE1-FA2C-9A4B-A76B-F5AB38F23E20}" type="pres">
      <dgm:prSet presAssocID="{FD017DBF-D731-41D5-B41A-FC047EBE9A73}" presName="spacer" presStyleCnt="0"/>
      <dgm:spPr/>
    </dgm:pt>
    <dgm:pt modelId="{7BD67CEB-8127-8544-8B58-DAABE7FC9835}" type="pres">
      <dgm:prSet presAssocID="{D6A82A75-14C9-48C5-A609-A9C5B84E078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1E885C9-CAE2-9D4D-A52F-1056F350F029}" type="pres">
      <dgm:prSet presAssocID="{44D43015-2A82-4916-AD06-34ADBD13F3A2}" presName="spacer" presStyleCnt="0"/>
      <dgm:spPr/>
    </dgm:pt>
    <dgm:pt modelId="{A672EFED-3B7C-2A4F-9DF5-B4B113FC2D80}" type="pres">
      <dgm:prSet presAssocID="{9D9A0583-E044-0C42-AE2C-6B3C5C6E6309}" presName="parentText" presStyleLbl="node1" presStyleIdx="5" presStyleCnt="6" custLinFactNeighborY="-12003">
        <dgm:presLayoutVars>
          <dgm:chMax val="0"/>
          <dgm:bulletEnabled val="1"/>
        </dgm:presLayoutVars>
      </dgm:prSet>
      <dgm:spPr/>
    </dgm:pt>
  </dgm:ptLst>
  <dgm:cxnLst>
    <dgm:cxn modelId="{BBE0E404-8BBE-4278-A1CC-C14944F4EDA1}" srcId="{29FBEEF1-AC56-4869-B5FE-151AEA515CC4}" destId="{9D815FB3-EB0B-4514-AAA5-60E5EFE5029F}" srcOrd="1" destOrd="0" parTransId="{4ADF0BF7-2A69-431D-BC5B-DAAD15A042A2}" sibTransId="{26293857-7C49-40A0-B185-386ACCDA9021}"/>
    <dgm:cxn modelId="{EBE2882E-2CB9-411C-A01E-8EB25BAE003D}" srcId="{29FBEEF1-AC56-4869-B5FE-151AEA515CC4}" destId="{65D4812D-E25B-4666-BE77-60C2EC2B2BD4}" srcOrd="2" destOrd="0" parTransId="{70563F70-92DB-4084-8FF0-DA2A46CF7386}" sibTransId="{18704127-3F00-46FB-BAAA-9EDDC2E1C064}"/>
    <dgm:cxn modelId="{A19F7630-F68E-4730-B3DF-17AB4346F7E0}" srcId="{29FBEEF1-AC56-4869-B5FE-151AEA515CC4}" destId="{1A316A73-D624-499E-90AF-633F93823852}" srcOrd="3" destOrd="0" parTransId="{D066EBB4-202E-4DC1-B4B7-5CF526B365CD}" sibTransId="{FD017DBF-D731-41D5-B41A-FC047EBE9A73}"/>
    <dgm:cxn modelId="{E959DD3C-01F5-BF42-BF1A-3294EC49F7D8}" type="presOf" srcId="{9D815FB3-EB0B-4514-AAA5-60E5EFE5029F}" destId="{0C2433FA-3757-DC48-BA33-9FF475FAB00D}" srcOrd="0" destOrd="0" presId="urn:microsoft.com/office/officeart/2005/8/layout/vList2"/>
    <dgm:cxn modelId="{81185A47-6CC0-C543-9267-BAD174354F2E}" srcId="{29FBEEF1-AC56-4869-B5FE-151AEA515CC4}" destId="{6A938A63-5407-BB42-B13E-FFF7191B026C}" srcOrd="0" destOrd="0" parTransId="{64FAA680-C35B-F643-A46A-43D6580BF54F}" sibTransId="{7926C593-4DC0-D840-80C8-28F6B129D650}"/>
    <dgm:cxn modelId="{EE2BEF49-0226-C646-9D06-A0646AAF35DA}" type="presOf" srcId="{6A938A63-5407-BB42-B13E-FFF7191B026C}" destId="{38D75E96-DEC2-634B-872D-0A846FB81912}" srcOrd="0" destOrd="0" presId="urn:microsoft.com/office/officeart/2005/8/layout/vList2"/>
    <dgm:cxn modelId="{FF982956-F073-470F-AE3E-B047576F95E6}" srcId="{29FBEEF1-AC56-4869-B5FE-151AEA515CC4}" destId="{D6A82A75-14C9-48C5-A609-A9C5B84E078D}" srcOrd="4" destOrd="0" parTransId="{6FBC128E-71B9-452F-AFE6-DFDF57650E08}" sibTransId="{44D43015-2A82-4916-AD06-34ADBD13F3A2}"/>
    <dgm:cxn modelId="{173AAF59-32AC-D74C-815B-8FC9AD005721}" srcId="{29FBEEF1-AC56-4869-B5FE-151AEA515CC4}" destId="{9D9A0583-E044-0C42-AE2C-6B3C5C6E6309}" srcOrd="5" destOrd="0" parTransId="{823EB9CF-02BF-CE47-A1E8-1C09FB6FB579}" sibTransId="{4718A28B-12F9-904C-9520-ADDC48C4535A}"/>
    <dgm:cxn modelId="{75D6B966-1BF8-DE4A-A7ED-52183DF41B67}" type="presOf" srcId="{D6A82A75-14C9-48C5-A609-A9C5B84E078D}" destId="{7BD67CEB-8127-8544-8B58-DAABE7FC9835}" srcOrd="0" destOrd="0" presId="urn:microsoft.com/office/officeart/2005/8/layout/vList2"/>
    <dgm:cxn modelId="{16CD3669-A108-1646-A763-270F0BED1E90}" type="presOf" srcId="{65D4812D-E25B-4666-BE77-60C2EC2B2BD4}" destId="{A760D5B5-E7BF-4144-B921-35CFBA3693B5}" srcOrd="0" destOrd="0" presId="urn:microsoft.com/office/officeart/2005/8/layout/vList2"/>
    <dgm:cxn modelId="{42EC4573-D992-3D49-9BF6-EC3129F9324D}" type="presOf" srcId="{29FBEEF1-AC56-4869-B5FE-151AEA515CC4}" destId="{769ED902-F95C-7B42-9C8A-754295CDA141}" srcOrd="0" destOrd="0" presId="urn:microsoft.com/office/officeart/2005/8/layout/vList2"/>
    <dgm:cxn modelId="{FF146582-2AD0-664F-A81C-81435CBA1AA1}" type="presOf" srcId="{1A316A73-D624-499E-90AF-633F93823852}" destId="{70CA0460-62A9-8649-9FB3-45689C9B91E3}" srcOrd="0" destOrd="0" presId="urn:microsoft.com/office/officeart/2005/8/layout/vList2"/>
    <dgm:cxn modelId="{41EEE998-2832-E64C-8E30-D3F56203D518}" type="presOf" srcId="{9D9A0583-E044-0C42-AE2C-6B3C5C6E6309}" destId="{A672EFED-3B7C-2A4F-9DF5-B4B113FC2D80}" srcOrd="0" destOrd="0" presId="urn:microsoft.com/office/officeart/2005/8/layout/vList2"/>
    <dgm:cxn modelId="{0F7C6A0A-1756-EA40-8D08-07B2EB583AB8}" type="presParOf" srcId="{769ED902-F95C-7B42-9C8A-754295CDA141}" destId="{38D75E96-DEC2-634B-872D-0A846FB81912}" srcOrd="0" destOrd="0" presId="urn:microsoft.com/office/officeart/2005/8/layout/vList2"/>
    <dgm:cxn modelId="{EDD05100-A5C1-E345-A145-03A96943ACEA}" type="presParOf" srcId="{769ED902-F95C-7B42-9C8A-754295CDA141}" destId="{3125C634-6D9F-0E4E-A7B2-5F778733221E}" srcOrd="1" destOrd="0" presId="urn:microsoft.com/office/officeart/2005/8/layout/vList2"/>
    <dgm:cxn modelId="{CAE4DD27-6E96-5546-B464-3DDBA865B5D6}" type="presParOf" srcId="{769ED902-F95C-7B42-9C8A-754295CDA141}" destId="{0C2433FA-3757-DC48-BA33-9FF475FAB00D}" srcOrd="2" destOrd="0" presId="urn:microsoft.com/office/officeart/2005/8/layout/vList2"/>
    <dgm:cxn modelId="{A10B5567-678A-A44A-97CC-8120766D1BB3}" type="presParOf" srcId="{769ED902-F95C-7B42-9C8A-754295CDA141}" destId="{DBA7D4B0-8CE6-FF44-99B5-821924AC7EB0}" srcOrd="3" destOrd="0" presId="urn:microsoft.com/office/officeart/2005/8/layout/vList2"/>
    <dgm:cxn modelId="{95C148E5-7951-2D43-81BD-FEA79D878789}" type="presParOf" srcId="{769ED902-F95C-7B42-9C8A-754295CDA141}" destId="{A760D5B5-E7BF-4144-B921-35CFBA3693B5}" srcOrd="4" destOrd="0" presId="urn:microsoft.com/office/officeart/2005/8/layout/vList2"/>
    <dgm:cxn modelId="{1C3476B5-4096-C94D-9BEF-33BA8D63C6BC}" type="presParOf" srcId="{769ED902-F95C-7B42-9C8A-754295CDA141}" destId="{C1B78E84-E006-C244-BED1-B7ED39AC8D9B}" srcOrd="5" destOrd="0" presId="urn:microsoft.com/office/officeart/2005/8/layout/vList2"/>
    <dgm:cxn modelId="{1187DC56-1FDE-A741-8AB6-D73F89480E6A}" type="presParOf" srcId="{769ED902-F95C-7B42-9C8A-754295CDA141}" destId="{70CA0460-62A9-8649-9FB3-45689C9B91E3}" srcOrd="6" destOrd="0" presId="urn:microsoft.com/office/officeart/2005/8/layout/vList2"/>
    <dgm:cxn modelId="{456A94AC-8A6B-FF48-9CA4-2D8828D16774}" type="presParOf" srcId="{769ED902-F95C-7B42-9C8A-754295CDA141}" destId="{24617DE1-FA2C-9A4B-A76B-F5AB38F23E20}" srcOrd="7" destOrd="0" presId="urn:microsoft.com/office/officeart/2005/8/layout/vList2"/>
    <dgm:cxn modelId="{BC53E305-17A7-1646-B885-967409D1C277}" type="presParOf" srcId="{769ED902-F95C-7B42-9C8A-754295CDA141}" destId="{7BD67CEB-8127-8544-8B58-DAABE7FC9835}" srcOrd="8" destOrd="0" presId="urn:microsoft.com/office/officeart/2005/8/layout/vList2"/>
    <dgm:cxn modelId="{899502D8-48A0-F64E-95CF-D4ECDB2F81E0}" type="presParOf" srcId="{769ED902-F95C-7B42-9C8A-754295CDA141}" destId="{81E885C9-CAE2-9D4D-A52F-1056F350F029}" srcOrd="9" destOrd="0" presId="urn:microsoft.com/office/officeart/2005/8/layout/vList2"/>
    <dgm:cxn modelId="{C1682172-FDA8-B141-B65A-025C26477699}" type="presParOf" srcId="{769ED902-F95C-7B42-9C8A-754295CDA141}" destId="{A672EFED-3B7C-2A4F-9DF5-B4B113FC2D8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75E96-DEC2-634B-872D-0A846FB81912}">
      <dsp:nvSpPr>
        <dsp:cNvPr id="0" name=""/>
        <dsp:cNvSpPr/>
      </dsp:nvSpPr>
      <dsp:spPr>
        <a:xfrm>
          <a:off x="0" y="5369"/>
          <a:ext cx="6513603" cy="92391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/>
            <a:t>Helicon on </a:t>
          </a:r>
          <a:r>
            <a:rPr lang="nl-NL" sz="2300" kern="1200" dirty="0" err="1"/>
            <a:t>the</a:t>
          </a:r>
          <a:r>
            <a:rPr lang="nl-NL" sz="2300" kern="1200" dirty="0"/>
            <a:t> move verder uitwerken</a:t>
          </a:r>
        </a:p>
      </dsp:txBody>
      <dsp:txXfrm>
        <a:off x="45102" y="50471"/>
        <a:ext cx="6423399" cy="833710"/>
      </dsp:txXfrm>
    </dsp:sp>
    <dsp:sp modelId="{0C2433FA-3757-DC48-BA33-9FF475FAB00D}">
      <dsp:nvSpPr>
        <dsp:cNvPr id="0" name=""/>
        <dsp:cNvSpPr/>
      </dsp:nvSpPr>
      <dsp:spPr>
        <a:xfrm>
          <a:off x="0" y="1034958"/>
          <a:ext cx="6513603" cy="923914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Rol</a:t>
          </a:r>
          <a:r>
            <a:rPr lang="en-US" sz="2300" kern="1200" dirty="0"/>
            <a:t> </a:t>
          </a:r>
          <a:r>
            <a:rPr lang="en-US" sz="2300" kern="1200" dirty="0" err="1"/>
            <a:t>en</a:t>
          </a:r>
          <a:r>
            <a:rPr lang="en-US" sz="2300" kern="1200" dirty="0"/>
            <a:t> </a:t>
          </a:r>
          <a:r>
            <a:rPr lang="en-US" sz="2300" kern="1200" dirty="0" err="1"/>
            <a:t>functie</a:t>
          </a:r>
          <a:r>
            <a:rPr lang="en-US" sz="2300" kern="1200" dirty="0"/>
            <a:t> van </a:t>
          </a:r>
          <a:r>
            <a:rPr lang="en-US" sz="2300" kern="1200" dirty="0" err="1"/>
            <a:t>voeding</a:t>
          </a:r>
          <a:r>
            <a:rPr lang="en-US" sz="2300" kern="1200" dirty="0"/>
            <a:t> in je </a:t>
          </a:r>
          <a:r>
            <a:rPr lang="en-US" sz="2300" kern="1200" dirty="0" err="1"/>
            <a:t>leven</a:t>
          </a:r>
          <a:r>
            <a:rPr lang="en-US" sz="2300" kern="1200" dirty="0"/>
            <a:t> </a:t>
          </a:r>
        </a:p>
      </dsp:txBody>
      <dsp:txXfrm>
        <a:off x="45102" y="1080060"/>
        <a:ext cx="6423399" cy="833710"/>
      </dsp:txXfrm>
    </dsp:sp>
    <dsp:sp modelId="{A760D5B5-E7BF-4144-B921-35CFBA3693B5}">
      <dsp:nvSpPr>
        <dsp:cNvPr id="0" name=""/>
        <dsp:cNvSpPr/>
      </dsp:nvSpPr>
      <dsp:spPr>
        <a:xfrm>
          <a:off x="0" y="1985678"/>
          <a:ext cx="6513603" cy="923914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Voedselkeuzes</a:t>
          </a:r>
          <a:endParaRPr lang="en-US" sz="2300" kern="1200" dirty="0"/>
        </a:p>
      </dsp:txBody>
      <dsp:txXfrm>
        <a:off x="45102" y="2030780"/>
        <a:ext cx="6423399" cy="833710"/>
      </dsp:txXfrm>
    </dsp:sp>
    <dsp:sp modelId="{70CA0460-62A9-8649-9FB3-45689C9B91E3}">
      <dsp:nvSpPr>
        <dsp:cNvPr id="0" name=""/>
        <dsp:cNvSpPr/>
      </dsp:nvSpPr>
      <dsp:spPr>
        <a:xfrm>
          <a:off x="0" y="2975833"/>
          <a:ext cx="6513603" cy="923914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Energie</a:t>
          </a:r>
          <a:r>
            <a:rPr lang="en-US" sz="2300" kern="1200" dirty="0"/>
            <a:t> in het </a:t>
          </a:r>
          <a:r>
            <a:rPr lang="en-US" sz="2300" kern="1200" dirty="0" err="1"/>
            <a:t>lichaam</a:t>
          </a:r>
          <a:endParaRPr lang="en-US" sz="2300" kern="1200" dirty="0"/>
        </a:p>
      </dsp:txBody>
      <dsp:txXfrm>
        <a:off x="45102" y="3020935"/>
        <a:ext cx="6423399" cy="833710"/>
      </dsp:txXfrm>
    </dsp:sp>
    <dsp:sp modelId="{7BD67CEB-8127-8544-8B58-DAABE7FC9835}">
      <dsp:nvSpPr>
        <dsp:cNvPr id="0" name=""/>
        <dsp:cNvSpPr/>
      </dsp:nvSpPr>
      <dsp:spPr>
        <a:xfrm>
          <a:off x="0" y="3965987"/>
          <a:ext cx="6513603" cy="923914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/>
            <a:t>Voedingsstoffen in voedsel in het lichaam</a:t>
          </a:r>
          <a:endParaRPr lang="en-US" sz="2300" kern="1200" dirty="0"/>
        </a:p>
      </dsp:txBody>
      <dsp:txXfrm>
        <a:off x="45102" y="4011089"/>
        <a:ext cx="6423399" cy="833710"/>
      </dsp:txXfrm>
    </dsp:sp>
    <dsp:sp modelId="{A672EFED-3B7C-2A4F-9DF5-B4B113FC2D80}">
      <dsp:nvSpPr>
        <dsp:cNvPr id="0" name=""/>
        <dsp:cNvSpPr/>
      </dsp:nvSpPr>
      <dsp:spPr>
        <a:xfrm>
          <a:off x="0" y="4948190"/>
          <a:ext cx="6513603" cy="92391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/>
            <a:t>Hulpmiddelen en het voeren van het gesprek met de </a:t>
          </a:r>
          <a:r>
            <a:rPr lang="nl-NL" sz="2300" kern="1200" dirty="0" err="1"/>
            <a:t>coachee</a:t>
          </a:r>
          <a:r>
            <a:rPr lang="nl-NL" sz="2300" kern="1200" dirty="0"/>
            <a:t> </a:t>
          </a:r>
        </a:p>
      </dsp:txBody>
      <dsp:txXfrm>
        <a:off x="45102" y="4993292"/>
        <a:ext cx="6423399" cy="833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078C6-BAF7-8F4C-BC56-9656705871B5}" type="datetimeFigureOut">
              <a:rPr lang="nl-NL" smtClean="0"/>
              <a:t>13-12-19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A7D61-6E6E-414F-AACC-6AD3FF18D6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196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A7D61-6E6E-414F-AACC-6AD3FF18D66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48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Verschil zakje suiker in een glas water en bijvoorbeeld  havermout in een glas water.</a:t>
            </a:r>
          </a:p>
          <a:p>
            <a:r>
              <a:rPr lang="nl-NL" dirty="0"/>
              <a:t>Dat is hetzelfde wat er in je lichaam gebeurt.</a:t>
            </a:r>
          </a:p>
          <a:p>
            <a:r>
              <a:rPr lang="nl-NL" dirty="0"/>
              <a:t>Uitleg volgende plaatje suikerspiegel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E7C2F-52BD-DF45-BD4B-943437DEF82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144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8C451-1076-AD40-B949-51FF5B40C09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2626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8C451-1076-AD40-B949-51FF5B40C095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8230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5 minuten Mariska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EA5B7-1DAE-9B4D-A466-B1D279E484C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576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4B95D-4BEF-7341-ACFA-92EDD696B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D2D41E2-8488-604A-A278-DBF039CB8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8A69FA-9316-F94D-8982-DEA652225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12/13/19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72FB98-B6EE-9446-971B-0722F254C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CCB45C-385A-C34B-B68E-94188D21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363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E5A2A2-ADDA-6242-B911-009786FC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4090C6D-97A9-BC46-A58D-982F9B452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F1BCB1-13F5-9D49-972B-3D20DE28F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1B3459-8F85-4147-BB58-C9E47BC8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5B6D9B-CE37-9B49-BC02-F0FF6631F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6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8288B9A-B9E8-6640-8DF8-A97FEBD89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24C9924-9357-C64E-9C14-BF29B6446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2E6549-E2BF-1C41-B370-1CCA06CF0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12/13/19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D9C491-0B54-C347-A1F1-07FB9141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F3C6FA-C87F-664C-A993-8EF8964C4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48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7DC76-C426-EE46-A07A-C0D486FD2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1E94B64-1971-7B44-94A4-8F445633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A1E355-A3B2-FF48-9DA1-521E6EA4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6F69-0600-C14C-8351-BD36693E76F5}" type="datetimeFigureOut">
              <a:rPr lang="nl-NL" smtClean="0"/>
              <a:t>13-12-19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EB79F7-5343-8944-A4C5-3EA9C5589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BB2253-1179-F047-AC64-5F5F832A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EF0F2-6464-5741-9400-464EF3BC4D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699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34561-D34C-F64D-BD2F-9E2ED176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A62F18-E3AB-2449-9E58-474D74ED0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87FB82-3002-DF46-8427-6A4CDFA62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6F69-0600-C14C-8351-BD36693E76F5}" type="datetimeFigureOut">
              <a:rPr lang="nl-NL" smtClean="0"/>
              <a:t>13-12-19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97A76D-BF6F-C64C-8174-FA628E83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D86FE3-F8CB-1B43-BBBD-A911EA97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EF0F2-6464-5741-9400-464EF3BC4D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704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E32F6-FAFF-914E-8B98-82837BDF2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A83F48-287F-B54F-89D3-A532EE78A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15388E-1D43-AB45-86C3-EAAF2D5B3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6F69-0600-C14C-8351-BD36693E76F5}" type="datetimeFigureOut">
              <a:rPr lang="nl-NL" smtClean="0"/>
              <a:t>13-12-19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7DA65A-15D5-CD4A-B131-7C1AD2DE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938AF7-836A-E549-8BA9-14566A654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EF0F2-6464-5741-9400-464EF3BC4D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7129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20621-73A5-C04C-B73D-BA44C6CA7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EFA3FF-0281-E340-9B10-51CCABA27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4C27066-8C3F-6441-8845-2236E00DE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8E249E-CBC3-4A40-98B9-4856AD9E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6F69-0600-C14C-8351-BD36693E76F5}" type="datetimeFigureOut">
              <a:rPr lang="nl-NL" smtClean="0"/>
              <a:t>13-12-19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59EAC6-AAA1-104B-B4DC-680DDC17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21F0F3A-327E-1248-AC42-91952F6D5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EF0F2-6464-5741-9400-464EF3BC4D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6078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390123-C248-AD46-B365-C8124605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09D536-6A02-FE4F-AE4C-8CB6069B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DFB780-B801-FF43-B292-A8314EA62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E07032C-2743-1049-83BF-798453DE8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3FE6A26-07B1-3D41-AA3F-3FB0F5E0DC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9064FA5-F9CA-8048-862D-78C35BD8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6F69-0600-C14C-8351-BD36693E76F5}" type="datetimeFigureOut">
              <a:rPr lang="nl-NL" smtClean="0"/>
              <a:t>13-12-19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E0EC7E5-2D4C-6142-BAD2-50FBA8223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281875C-3B3C-6F47-B614-88238F295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EF0F2-6464-5741-9400-464EF3BC4D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8271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1B990F-82B2-7D42-B0D4-08A92A30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AAD1018-3213-DC47-9820-0DA3C4B80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6F69-0600-C14C-8351-BD36693E76F5}" type="datetimeFigureOut">
              <a:rPr lang="nl-NL" smtClean="0"/>
              <a:t>13-12-19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D1C09A1-791D-E548-9EDA-42399E37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6E42E7-4D85-5B45-9490-1EF9B437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EF0F2-6464-5741-9400-464EF3BC4D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7267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5AB9B56-648E-824B-BC56-C1FB1EEE2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6F69-0600-C14C-8351-BD36693E76F5}" type="datetimeFigureOut">
              <a:rPr lang="nl-NL" smtClean="0"/>
              <a:t>13-12-19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5CF680-42DD-3D47-8DE3-BC036AE63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FE75EF-3DBA-9A47-A2B7-EC94E72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EF0F2-6464-5741-9400-464EF3BC4D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865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4C769F-CF2F-6749-81BB-C3B16A66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AA8061-6853-5F4F-B0F7-00C042325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E6AB3F-114C-AD4B-982B-38CE11037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943E4FC-5CC4-644C-9C77-17BA5B1CB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6F69-0600-C14C-8351-BD36693E76F5}" type="datetimeFigureOut">
              <a:rPr lang="nl-NL" smtClean="0"/>
              <a:t>13-12-19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E8E7B7-7ED3-B045-8AD5-2D5AB306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33BFCF0-6790-B54E-9C6D-1AEB79B2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EF0F2-6464-5741-9400-464EF3BC4D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753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2BEC4-FF57-CD47-AF8C-A31BF340F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0F3C1F-3434-524F-89A8-AE027F7CA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238B08-C3A4-8D4C-AEDC-371302B22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12/13/19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14484A-00E9-424F-BFF4-3E85C98C8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01E5DF-4271-A74B-8EED-345FD257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57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D6214-F5C0-EE43-A19C-CC9C326F5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801C48F-B5FC-8C4B-8805-20B8CD858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457B8EC-D1F8-944F-B097-CBFBEF6CE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CE8971B-ACE1-3540-B702-40050C3D3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6F69-0600-C14C-8351-BD36693E76F5}" type="datetimeFigureOut">
              <a:rPr lang="nl-NL" smtClean="0"/>
              <a:t>13-12-19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422B36F-B60F-F245-A68F-352D7F0C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7E9407E-C523-734B-A313-7684F22D2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EF0F2-6464-5741-9400-464EF3BC4D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241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67452-F79A-C14F-BCA9-F640B589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7618C8F-DB25-C641-A66F-93C2BD3AF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A216D7-D54B-E743-AA9C-EC2D18A46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6F69-0600-C14C-8351-BD36693E76F5}" type="datetimeFigureOut">
              <a:rPr lang="nl-NL" smtClean="0"/>
              <a:t>13-12-19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B06F40-ACBC-9443-AE60-C3234C3FD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4D5E43-B225-BC45-923F-B932D2CF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EF0F2-6464-5741-9400-464EF3BC4D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422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27A59DD-1C19-DD4B-893A-6A35EEA6B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32C755B-AB13-E54F-B90C-B7D7D4B3A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A76553-D34C-1146-8380-D32F87992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6F69-0600-C14C-8351-BD36693E76F5}" type="datetimeFigureOut">
              <a:rPr lang="nl-NL" smtClean="0"/>
              <a:t>13-12-19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16AFCE-5ECF-3F49-819E-1781A9DB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0207FA-0BB4-B048-BA2B-F45B8135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EF0F2-6464-5741-9400-464EF3BC4D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769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20FDC-CB18-274E-8F09-F239D7D0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709217-E68A-EE4D-B5FC-26E85E9C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654DC3-3B6D-2249-B651-0E5FA596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12/13/19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7A69EA-DA00-F14B-B390-C29ACC50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CF8EA5-9074-3D4A-9BD1-3865D572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2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F5D699-4B6E-9E49-8217-AF9581B5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ECE4CD-2DBF-0B47-8FD7-7C0CD8560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0A33270-53B0-5B48-99FB-6F17C89AE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F11EEE8-9B53-F84A-9EA0-C1EBE8A46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385F14-C24F-6441-AD04-367F9C28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BE74D8A-1DA0-3D40-B6C7-456D7C89A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82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BBC8F4-14C2-A34B-959F-EDDB76CD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CCABFD-C15B-B740-99B4-91E03DE8F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62E045E-8D65-5546-815F-EDD186B03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C7302C-20D5-3048-8D9F-F9EC56E0E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AB85C0-7E07-A54D-911E-05E858037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B19895C-1979-0341-BCB9-E0C5EB28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12/13/19</a:t>
            </a:fld>
            <a:endParaRPr lang="en-US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0E34137-ACBA-4448-A2FD-52FB4B947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244B8C6-8301-DD44-A997-88070CCE7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2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AD4B2-2E46-694F-856E-116EBE856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FBAD044-1DFA-E149-9EE4-6F66823ED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12/13/19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886F353-8971-5F4C-AEBF-DDE05B5DE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BAB1B5F-71DB-9949-A0BC-C108AC01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00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7524491-C217-8E47-9FA6-1BCFFD12F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12/13/19</a:t>
            </a:fld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25F9923-7A87-9F45-9A22-F20B2AF8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538DB1-6292-0040-A677-7508B338B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14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BA4F8-74C5-D349-897E-1AD4CB88A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7782CE-994F-894F-B98C-6597C2EC4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1D9751B-E195-024A-84FA-5972609A1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EAFAD9-6DDF-0046-9503-63D32F73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12/13/19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979CE4B-1330-D848-B263-16CDBFA2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F917DA1-0637-7543-9DED-D5E667DD2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79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305C73-0790-F24F-862E-4860D53BA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4777D24-5283-6846-8A39-F7D91F5C05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D5A810-8D27-214A-8808-3BAECE6FEB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9C5C461-3AD9-DC46-8C3C-49F96FE50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12/13/19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F682445-05A2-B14B-BACC-8F48B50B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A0C834-17B5-554E-A0B1-E0860CFB4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68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D10D2F2-16FC-614C-96B8-D1A81BE3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1896C9-6CAC-7F4C-8BEC-496492337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106EC5-6CB3-DB43-955D-7CA67ED82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12/13/19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0AE7C7-78C5-0A4A-A2C6-1D378D9AF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DE8D37-D67D-A745-811C-08B0E9CAB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6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E85ABB9-ADBD-F242-89E9-7E7FAEAC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F5C178-79EE-184E-B14B-558D80978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2862C8-D750-E74E-818E-F3A0387C88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46F69-0600-C14C-8351-BD36693E76F5}" type="datetimeFigureOut">
              <a:rPr lang="nl-NL" smtClean="0"/>
              <a:t>13-12-19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82A96D-57D3-494B-9A2D-3DAE0A8B4C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BAD988-1712-8A40-B312-00970C641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EF0F2-6464-5741-9400-464EF3BC4D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492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jpeg"/><Relationship Id="rId7" Type="http://schemas.openxmlformats.org/officeDocument/2006/relationships/image" Target="../media/image26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vitamine-info.nl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voedsel, tafel, bord, gevuld&#10;&#10;Automatisch gegenereerde beschrijving">
            <a:extLst>
              <a:ext uri="{FF2B5EF4-FFF2-40B4-BE49-F238E27FC236}">
                <a16:creationId xmlns:a16="http://schemas.microsoft.com/office/drawing/2014/main" id="{BCCF160C-5EFB-8F47-98A4-7C6974FEB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585" b="282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349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nl-NL" sz="8000">
                <a:solidFill>
                  <a:srgbClr val="FFFFFF"/>
                </a:solidFill>
              </a:rPr>
              <a:t>Les 5 Voedingsleer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9963" y="1200152"/>
            <a:ext cx="2816535" cy="4457696"/>
          </a:xfrm>
        </p:spPr>
        <p:txBody>
          <a:bodyPr anchor="ctr">
            <a:normAutofit/>
          </a:bodyPr>
          <a:lstStyle/>
          <a:p>
            <a:pPr algn="r"/>
            <a:r>
              <a:rPr lang="nl-NL" sz="2800">
                <a:solidFill>
                  <a:srgbClr val="FFFFFF"/>
                </a:solidFill>
              </a:rPr>
              <a:t>Leerjaar 2 IBS mijn ondernemening</a:t>
            </a:r>
          </a:p>
          <a:p>
            <a:pPr algn="r"/>
            <a:endParaRPr lang="nl-NL" sz="2800">
              <a:solidFill>
                <a:srgbClr val="FFFFFF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039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l-NL" sz="2100">
                <a:solidFill>
                  <a:schemeClr val="accent1"/>
                </a:solidFill>
              </a:rPr>
              <a:t>Koolhydraten/voedingsvezels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l-NL" sz="1700"/>
              <a:t>Zijn stoffen uit planten die mensen niet verteren, maar wel een belangrijke functie hebben in het lichaam.</a:t>
            </a:r>
          </a:p>
          <a:p>
            <a:r>
              <a:rPr lang="nl-NL" sz="1700"/>
              <a:t>Dus 30 en 40 gram per dag</a:t>
            </a:r>
          </a:p>
          <a:p>
            <a:r>
              <a:rPr lang="nl-NL" sz="1700"/>
              <a:t>Functie:</a:t>
            </a:r>
          </a:p>
          <a:p>
            <a:pPr lvl="1"/>
            <a:r>
              <a:rPr lang="nl-NL" sz="1700"/>
              <a:t>Stimuleren kauwproces</a:t>
            </a:r>
          </a:p>
          <a:p>
            <a:pPr lvl="1"/>
            <a:r>
              <a:rPr lang="nl-NL" sz="1700"/>
              <a:t>Remmend effect op de maagontleding</a:t>
            </a:r>
          </a:p>
          <a:p>
            <a:pPr lvl="1"/>
            <a:r>
              <a:rPr lang="nl-NL" sz="1700"/>
              <a:t>Ondersteunen bloedglucosespiegel</a:t>
            </a:r>
          </a:p>
          <a:p>
            <a:pPr lvl="1"/>
            <a:r>
              <a:rPr lang="nl-NL" sz="1700"/>
              <a:t>Zachtere ontlasting en bacteriegroei in darm en verlagen risico op darmontsteking vooral bij oudere mensen</a:t>
            </a:r>
          </a:p>
          <a:p>
            <a:pPr lvl="1"/>
            <a:r>
              <a:rPr lang="nl-NL" sz="1700"/>
              <a:t>Verlaging slechte cholesterol</a:t>
            </a:r>
          </a:p>
          <a:p>
            <a:r>
              <a:rPr lang="nl-NL" sz="1700"/>
              <a:t>Eet fruit i.p.v. het te drinken. Vervang witte, rijst, pasta en brood door zilvervliesrijst, volkoren/bruin boord en pasta. Rauwkost of gedroogde vruchten i.p.v. chips en koek. Vervang vlees regelmatig door peulvruchten. Minimaal 200 gram groenten per dag.</a:t>
            </a:r>
          </a:p>
        </p:txBody>
      </p:sp>
    </p:spTree>
    <p:extLst>
      <p:ext uri="{BB962C8B-B14F-4D97-AF65-F5344CB8AC3E}">
        <p14:creationId xmlns:p14="http://schemas.microsoft.com/office/powerpoint/2010/main" val="1097289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7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28124EEE-F842-9346-8077-BBD571D7B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148" y="643467"/>
            <a:ext cx="891370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Bloedglucosespiegel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52563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rgbClr val="00BBEA"/>
                </a:solidFill>
                <a:latin typeface="+mn-lt"/>
                <a:ea typeface="+mn-ea"/>
                <a:cs typeface="+mn-cs"/>
              </a:rPr>
              <a:t>Glycemische index ( hoe snel stijgt de bloedglucosespiegel van een product)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64" y="2509911"/>
            <a:ext cx="590057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59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85FEC2-479F-5642-8409-4025EA53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Insuline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glucagon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glycogeen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</a:t>
            </a: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vetverbranding</a:t>
            </a:r>
            <a:endParaRPr lang="en-US" sz="4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ijdelijke aanduiding voor inhoud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773E0B12-16A3-9642-B71B-4E9D525AA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20741" y="492573"/>
            <a:ext cx="461970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15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292" y="513612"/>
            <a:ext cx="9894133" cy="1031216"/>
          </a:xfrm>
        </p:spPr>
        <p:txBody>
          <a:bodyPr anchor="b">
            <a:normAutofit/>
          </a:bodyPr>
          <a:lstStyle/>
          <a:p>
            <a:r>
              <a:rPr lang="nl-NL" sz="3700"/>
              <a:t>Eiwitten minimaal 0,8 gram per kg lichaamsgewicht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75" y="2589086"/>
            <a:ext cx="4133217" cy="275547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81373" y="2279151"/>
            <a:ext cx="3627063" cy="3387145"/>
          </a:xfrm>
        </p:spPr>
        <p:txBody>
          <a:bodyPr anchor="ctr">
            <a:normAutofit fontScale="92500" lnSpcReduction="10000"/>
          </a:bodyPr>
          <a:lstStyle/>
          <a:p>
            <a:r>
              <a:rPr lang="nl-NL" sz="1900" dirty="0"/>
              <a:t>Bouwstof voor het lichaam.</a:t>
            </a:r>
          </a:p>
          <a:p>
            <a:r>
              <a:rPr lang="nl-NL" sz="1900" dirty="0"/>
              <a:t>Herstel en opbouw van spieren en (bot)weefsel.</a:t>
            </a:r>
          </a:p>
          <a:p>
            <a:r>
              <a:rPr lang="nl-NL" sz="1900" dirty="0"/>
              <a:t>Spelen een belangrijke rol bij diverse fysiologische processen.</a:t>
            </a:r>
          </a:p>
          <a:p>
            <a:r>
              <a:rPr lang="nl-NL" sz="1900" dirty="0"/>
              <a:t>Eiwitten geven sneller een verzadigd gevoel.</a:t>
            </a:r>
          </a:p>
          <a:p>
            <a:r>
              <a:rPr lang="nl-NL" sz="1900" dirty="0"/>
              <a:t>Relatie afvallen en sporten.</a:t>
            </a:r>
          </a:p>
          <a:p>
            <a:r>
              <a:rPr lang="nl-NL" sz="1900" dirty="0"/>
              <a:t>Groepen mensen die meer eiwitten nodig hebben.</a:t>
            </a:r>
          </a:p>
          <a:p>
            <a:r>
              <a:rPr lang="nl-NL" sz="1900" dirty="0"/>
              <a:t>Biologische waarde eiwitten</a:t>
            </a:r>
          </a:p>
          <a:p>
            <a:endParaRPr lang="nl-NL" sz="1900" dirty="0"/>
          </a:p>
          <a:p>
            <a:endParaRPr lang="nl-NL" sz="1900" dirty="0"/>
          </a:p>
          <a:p>
            <a:endParaRPr lang="nl-NL" sz="1900" dirty="0"/>
          </a:p>
        </p:txBody>
      </p:sp>
    </p:spTree>
    <p:extLst>
      <p:ext uri="{BB962C8B-B14F-4D97-AF65-F5344CB8AC3E}">
        <p14:creationId xmlns:p14="http://schemas.microsoft.com/office/powerpoint/2010/main" val="4193049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nl-NL" sz="2800"/>
              <a:t>Vetten 20%</a:t>
            </a:r>
            <a:r>
              <a:rPr lang="en-US" sz="2800"/>
              <a:t>-</a:t>
            </a:r>
            <a:r>
              <a:rPr lang="nl-NL" sz="2800"/>
              <a:t>40% (20-35% gewichtstoename)</a:t>
            </a:r>
            <a:br>
              <a:rPr lang="nl-NL" sz="2800"/>
            </a:br>
            <a:r>
              <a:rPr lang="nl-NL" sz="2800"/>
              <a:t>waarvan verzadigd vet max. 10%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48" y="484632"/>
            <a:ext cx="3497304" cy="5733287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91903" y="2121763"/>
            <a:ext cx="5235490" cy="3773010"/>
          </a:xfrm>
        </p:spPr>
        <p:txBody>
          <a:bodyPr>
            <a:normAutofit/>
          </a:bodyPr>
          <a:lstStyle/>
          <a:p>
            <a:r>
              <a:rPr lang="nl-NL" sz="2000" dirty="0"/>
              <a:t>Leverancier van voedingsstoffen en essentiële vetzuren                                   (vitamine A,D,E omega 3 en 6).</a:t>
            </a:r>
          </a:p>
          <a:p>
            <a:r>
              <a:rPr lang="nl-NL" sz="2000" dirty="0"/>
              <a:t>Opbouw cellen.</a:t>
            </a:r>
          </a:p>
          <a:p>
            <a:r>
              <a:rPr lang="nl-NL" sz="2000" dirty="0"/>
              <a:t>Isolatie.</a:t>
            </a:r>
          </a:p>
          <a:p>
            <a:r>
              <a:rPr lang="nl-NL" sz="2000" dirty="0"/>
              <a:t>Langere verzadiging door langer in de maag.</a:t>
            </a:r>
          </a:p>
          <a:p>
            <a:r>
              <a:rPr lang="nl-NL" sz="2000" dirty="0"/>
              <a:t>Verzadigde (V van verkeerd) en onverzadigde vetten (O van oké)</a:t>
            </a:r>
          </a:p>
          <a:p>
            <a:r>
              <a:rPr lang="nl-NL" sz="2000" dirty="0"/>
              <a:t>Levert meer kilocalorieën</a:t>
            </a: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31854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LDL &amp; HDL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40593"/>
            <a:ext cx="11496821" cy="393191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981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4F6814-96D5-4463-898E-405CC0C40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nl-NL" sz="4000"/>
              <a:t>Alcohol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r>
              <a:rPr lang="nl-NL" sz="2400"/>
              <a:t>1 gram alcohol levert 7 kilocalorieën.  </a:t>
            </a:r>
          </a:p>
          <a:p>
            <a:r>
              <a:rPr lang="nl-NL" sz="2400"/>
              <a:t>Geen voedingsstof, maar kan wel worden opgeslagen in vet.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15805" r="13021" b="2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/>
          <a:srcRect l="5124" r="29035" b="-2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72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7"/>
          <p:cNvSpPr>
            <a:spLocks noGrp="1"/>
          </p:cNvSpPr>
          <p:nvPr>
            <p:ph type="title" idx="4294967295"/>
          </p:nvPr>
        </p:nvSpPr>
        <p:spPr bwMode="auto">
          <a:xfrm>
            <a:off x="0" y="358775"/>
            <a:ext cx="8435975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nl-NL" dirty="0"/>
              <a:t>     Wat </a:t>
            </a:r>
            <a:r>
              <a:rPr lang="en-US" altLang="nl-NL" dirty="0" err="1"/>
              <a:t>kies</a:t>
            </a:r>
            <a:r>
              <a:rPr lang="en-US" altLang="nl-NL" dirty="0"/>
              <a:t> </a:t>
            </a:r>
            <a:r>
              <a:rPr lang="en-US" altLang="nl-NL" dirty="0" err="1"/>
              <a:t>jij</a:t>
            </a:r>
            <a:r>
              <a:rPr lang="en-US" altLang="nl-NL" dirty="0"/>
              <a:t>?</a:t>
            </a:r>
            <a:br>
              <a:rPr lang="nl-NL" altLang="nl-NL" dirty="0">
                <a:solidFill>
                  <a:schemeClr val="tx2"/>
                </a:solidFill>
              </a:rPr>
            </a:br>
            <a:endParaRPr lang="nl-NL" altLang="nl-NL" dirty="0"/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7" r="15813"/>
          <a:stretch>
            <a:fillRect/>
          </a:stretch>
        </p:blipFill>
        <p:spPr bwMode="auto">
          <a:xfrm>
            <a:off x="6240016" y="4005263"/>
            <a:ext cx="10985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http://www.partyverhuurmargraten.nl/images/spa%20blau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1" r="34782"/>
          <a:stretch>
            <a:fillRect/>
          </a:stretch>
        </p:blipFill>
        <p:spPr bwMode="auto">
          <a:xfrm>
            <a:off x="8054726" y="3984627"/>
            <a:ext cx="8540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r="14830" b="16420"/>
          <a:stretch>
            <a:fillRect/>
          </a:stretch>
        </p:blipFill>
        <p:spPr bwMode="auto">
          <a:xfrm>
            <a:off x="8481764" y="2619376"/>
            <a:ext cx="17907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9" name="Tekstvak 1"/>
          <p:cNvSpPr txBox="1">
            <a:spLocks noChangeArrowheads="1"/>
          </p:cNvSpPr>
          <p:nvPr/>
        </p:nvSpPr>
        <p:spPr bwMode="auto">
          <a:xfrm>
            <a:off x="2212976" y="5829300"/>
            <a:ext cx="366236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NL" sz="4000" dirty="0" err="1"/>
              <a:t>Beide</a:t>
            </a:r>
            <a:r>
              <a:rPr lang="en-US" altLang="nl-NL" sz="4000" dirty="0"/>
              <a:t>: 400 kcal</a:t>
            </a:r>
            <a:endParaRPr lang="nl-NL" altLang="nl-NL" sz="4000" dirty="0"/>
          </a:p>
        </p:txBody>
      </p:sp>
      <p:pic>
        <p:nvPicPr>
          <p:cNvPr id="6350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816" y="1520825"/>
            <a:ext cx="41402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238" y="1180969"/>
            <a:ext cx="1992758" cy="132850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516" y="1469894"/>
            <a:ext cx="1459476" cy="97784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9252" y="2571691"/>
            <a:ext cx="1781508" cy="13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3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Behandelplan en intake</a:t>
            </a:r>
          </a:p>
        </p:txBody>
      </p:sp>
    </p:spTree>
    <p:extLst>
      <p:ext uri="{BB962C8B-B14F-4D97-AF65-F5344CB8AC3E}">
        <p14:creationId xmlns:p14="http://schemas.microsoft.com/office/powerpoint/2010/main" val="1482551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  <a:prstGeom prst="ellipse">
            <a:avLst/>
          </a:prstGeom>
        </p:spPr>
        <p:txBody>
          <a:bodyPr>
            <a:normAutofit/>
          </a:bodyPr>
          <a:lstStyle/>
          <a:p>
            <a:r>
              <a:rPr lang="nl-NL" sz="3700">
                <a:solidFill>
                  <a:srgbClr val="FFFFFF"/>
                </a:solidFill>
              </a:rPr>
              <a:t>Leerdoelen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4926DC5C-8113-4CC4-8ED8-333EBCCB2E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66887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866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Het opstellen van een behandelplan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>
                <a:solidFill>
                  <a:srgbClr val="000000"/>
                </a:solidFill>
              </a:rPr>
              <a:t>Stappen bij het opstellen van een behandelplan of advies </a:t>
            </a:r>
          </a:p>
          <a:p>
            <a:pPr marL="0" indent="0">
              <a:buNone/>
            </a:pPr>
            <a:endParaRPr lang="nl-NL" sz="2000">
              <a:solidFill>
                <a:srgbClr val="000000"/>
              </a:solidFill>
            </a:endParaRPr>
          </a:p>
          <a:p>
            <a:pPr marL="514350" indent="-514350">
              <a:buAutoNum type="arabicPeriod"/>
            </a:pPr>
            <a:r>
              <a:rPr lang="nl-NL" sz="2000">
                <a:solidFill>
                  <a:srgbClr val="000000"/>
                </a:solidFill>
              </a:rPr>
              <a:t>Informeren naar de persoonlijke gegevens van de cliënt. </a:t>
            </a:r>
          </a:p>
          <a:p>
            <a:pPr marL="514350" indent="-514350">
              <a:buAutoNum type="arabicPeriod"/>
            </a:pPr>
            <a:r>
              <a:rPr lang="nl-NL" sz="2000">
                <a:solidFill>
                  <a:srgbClr val="000000"/>
                </a:solidFill>
              </a:rPr>
              <a:t>Het eetpatroon van de cliënt achterhalen</a:t>
            </a:r>
          </a:p>
          <a:p>
            <a:pPr marL="514350" indent="-514350">
              <a:buAutoNum type="arabicPeriod"/>
            </a:pPr>
            <a:r>
              <a:rPr lang="nl-NL" sz="2000">
                <a:solidFill>
                  <a:srgbClr val="000000"/>
                </a:solidFill>
              </a:rPr>
              <a:t>Gezamenlijk doelen stellen </a:t>
            </a:r>
          </a:p>
          <a:p>
            <a:pPr marL="514350" indent="-514350">
              <a:buAutoNum type="arabicPeriod"/>
            </a:pPr>
            <a:r>
              <a:rPr lang="nl-NL" sz="2000">
                <a:solidFill>
                  <a:srgbClr val="000000"/>
                </a:solidFill>
              </a:rPr>
              <a:t>Afspraken maken over verwachtingen </a:t>
            </a:r>
          </a:p>
          <a:p>
            <a:pPr marL="514350" indent="-514350">
              <a:buAutoNum type="arabicPeriod"/>
            </a:pPr>
            <a:r>
              <a:rPr lang="nl-NL" sz="2000">
                <a:solidFill>
                  <a:srgbClr val="000000"/>
                </a:solidFill>
              </a:rPr>
              <a:t>Client voorlichten over gezonde voeding</a:t>
            </a:r>
          </a:p>
          <a:p>
            <a:pPr marL="514350" indent="-514350">
              <a:buAutoNum type="arabicPeriod"/>
            </a:pPr>
            <a:r>
              <a:rPr lang="nl-NL" sz="2000">
                <a:solidFill>
                  <a:srgbClr val="000000"/>
                </a:solidFill>
              </a:rPr>
              <a:t>Energiebalans opmaken (a.d.h.v. de Energiebehoefte en afvaldoelen). </a:t>
            </a:r>
          </a:p>
          <a:p>
            <a:pPr marL="514350" indent="-514350">
              <a:buAutoNum type="arabicPeriod"/>
            </a:pPr>
            <a:r>
              <a:rPr lang="nl-NL" sz="2000">
                <a:solidFill>
                  <a:srgbClr val="000000"/>
                </a:solidFill>
              </a:rPr>
              <a:t>Stimuleren dat cliënt zijn eetgedrag daadwerkelijk gaat veranderen…. Coachen op eetgedrag</a:t>
            </a:r>
          </a:p>
        </p:txBody>
      </p:sp>
    </p:spTree>
    <p:extLst>
      <p:ext uri="{BB962C8B-B14F-4D97-AF65-F5344CB8AC3E}">
        <p14:creationId xmlns:p14="http://schemas.microsoft.com/office/powerpoint/2010/main" val="2723884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Intake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nl-NL" sz="2400">
                <a:solidFill>
                  <a:srgbClr val="000000"/>
                </a:solidFill>
              </a:rPr>
              <a:t>Hoe ga je te werk? </a:t>
            </a:r>
          </a:p>
          <a:p>
            <a:r>
              <a:rPr lang="nl-NL" sz="2400">
                <a:solidFill>
                  <a:srgbClr val="000000"/>
                </a:solidFill>
              </a:rPr>
              <a:t>Hoe bereid je je voor? </a:t>
            </a:r>
          </a:p>
          <a:p>
            <a:r>
              <a:rPr lang="nl-NL" sz="2400">
                <a:solidFill>
                  <a:srgbClr val="000000"/>
                </a:solidFill>
              </a:rPr>
              <a:t>Fysieke positie ten opzichte van een klant</a:t>
            </a:r>
          </a:p>
          <a:p>
            <a:r>
              <a:rPr lang="nl-NL" sz="2400">
                <a:solidFill>
                  <a:srgbClr val="000000"/>
                </a:solidFill>
              </a:rPr>
              <a:t>Lichaamstaal</a:t>
            </a:r>
          </a:p>
          <a:p>
            <a:r>
              <a:rPr lang="nl-NL" sz="2400">
                <a:solidFill>
                  <a:srgbClr val="000000"/>
                </a:solidFill>
              </a:rPr>
              <a:t>Samen doelen stellen </a:t>
            </a:r>
          </a:p>
          <a:p>
            <a:endParaRPr lang="nl-NL" sz="2400">
              <a:solidFill>
                <a:srgbClr val="000000"/>
              </a:solidFill>
            </a:endParaRPr>
          </a:p>
          <a:p>
            <a:endParaRPr lang="nl-NL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17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Intake: algemene gegevens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nl-NL" sz="2400">
                <a:solidFill>
                  <a:srgbClr val="000000"/>
                </a:solidFill>
              </a:rPr>
              <a:t>Leeftijd</a:t>
            </a:r>
          </a:p>
          <a:p>
            <a:r>
              <a:rPr lang="nl-NL" sz="2400">
                <a:solidFill>
                  <a:srgbClr val="000000"/>
                </a:solidFill>
              </a:rPr>
              <a:t>Geslacht</a:t>
            </a:r>
          </a:p>
          <a:p>
            <a:r>
              <a:rPr lang="nl-NL" sz="2400">
                <a:solidFill>
                  <a:srgbClr val="000000"/>
                </a:solidFill>
              </a:rPr>
              <a:t>Gewicht </a:t>
            </a:r>
          </a:p>
          <a:p>
            <a:r>
              <a:rPr lang="nl-NL" sz="2400">
                <a:solidFill>
                  <a:srgbClr val="000000"/>
                </a:solidFill>
              </a:rPr>
              <a:t>Lengte </a:t>
            </a:r>
          </a:p>
          <a:p>
            <a:r>
              <a:rPr lang="nl-NL" sz="2400">
                <a:solidFill>
                  <a:srgbClr val="000000"/>
                </a:solidFill>
              </a:rPr>
              <a:t>BMI </a:t>
            </a:r>
          </a:p>
          <a:p>
            <a:r>
              <a:rPr lang="nl-NL" sz="2400">
                <a:solidFill>
                  <a:srgbClr val="000000"/>
                </a:solidFill>
              </a:rPr>
              <a:t>Werk </a:t>
            </a:r>
          </a:p>
        </p:txBody>
      </p:sp>
    </p:spTree>
    <p:extLst>
      <p:ext uri="{BB962C8B-B14F-4D97-AF65-F5344CB8AC3E}">
        <p14:creationId xmlns:p14="http://schemas.microsoft.com/office/powerpoint/2010/main" val="1208614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nl-NL" sz="3400">
                <a:solidFill>
                  <a:srgbClr val="FFFFFF"/>
                </a:solidFill>
              </a:rPr>
              <a:t>Intake: voedingsanamnese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nl-NL" sz="2400">
                <a:solidFill>
                  <a:srgbClr val="000000"/>
                </a:solidFill>
              </a:rPr>
              <a:t>Hoe zorg je dat je de juiste informatie boven tafel krijgt? </a:t>
            </a:r>
          </a:p>
          <a:p>
            <a:r>
              <a:rPr lang="nl-NL" sz="2400">
                <a:solidFill>
                  <a:srgbClr val="000000"/>
                </a:solidFill>
              </a:rPr>
              <a:t>Voedingsdagboek o.i.d. is een goed hulpmiddel</a:t>
            </a:r>
          </a:p>
          <a:p>
            <a:r>
              <a:rPr lang="nl-NL" sz="2400">
                <a:solidFill>
                  <a:srgbClr val="000000"/>
                </a:solidFill>
              </a:rPr>
              <a:t>Hou er rekening mee dat mensen soms niet eerlijk zijn</a:t>
            </a:r>
          </a:p>
          <a:p>
            <a:r>
              <a:rPr lang="nl-NL" sz="2400">
                <a:solidFill>
                  <a:srgbClr val="000000"/>
                </a:solidFill>
              </a:rPr>
              <a:t>Zorg voor een veilige omgeving </a:t>
            </a:r>
          </a:p>
          <a:p>
            <a:r>
              <a:rPr lang="nl-NL" sz="2400">
                <a:solidFill>
                  <a:srgbClr val="000000"/>
                </a:solidFill>
              </a:rPr>
              <a:t>Vraag ook naar wat ze niet mogen of willen eten!</a:t>
            </a:r>
          </a:p>
          <a:p>
            <a:endParaRPr lang="nl-NL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22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nl-NL" sz="3400">
                <a:solidFill>
                  <a:srgbClr val="FFFFFF"/>
                </a:solidFill>
              </a:rPr>
              <a:t>Intake: voedingsanamnese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nl-NL" sz="2200">
                <a:solidFill>
                  <a:srgbClr val="000000"/>
                </a:solidFill>
              </a:rPr>
              <a:t>Welke voedingsmiddelen </a:t>
            </a:r>
          </a:p>
          <a:p>
            <a:r>
              <a:rPr lang="nl-NL" sz="2200">
                <a:solidFill>
                  <a:srgbClr val="000000"/>
                </a:solidFill>
              </a:rPr>
              <a:t>Hoeveelheden</a:t>
            </a:r>
          </a:p>
          <a:p>
            <a:r>
              <a:rPr lang="nl-NL" sz="2200">
                <a:solidFill>
                  <a:srgbClr val="000000"/>
                </a:solidFill>
              </a:rPr>
              <a:t>Allergieën </a:t>
            </a:r>
          </a:p>
          <a:p>
            <a:r>
              <a:rPr lang="nl-NL" sz="2200">
                <a:solidFill>
                  <a:srgbClr val="000000"/>
                </a:solidFill>
              </a:rPr>
              <a:t>Tijdstippen van eten </a:t>
            </a:r>
          </a:p>
          <a:p>
            <a:r>
              <a:rPr lang="nl-NL" sz="2200">
                <a:solidFill>
                  <a:srgbClr val="000000"/>
                </a:solidFill>
              </a:rPr>
              <a:t>Gewoontes (goed of slecht) </a:t>
            </a:r>
          </a:p>
          <a:p>
            <a:r>
              <a:rPr lang="nl-NL" sz="2200">
                <a:solidFill>
                  <a:srgbClr val="000000"/>
                </a:solidFill>
              </a:rPr>
              <a:t>In welke situatie eet iemand meer of juist minder? </a:t>
            </a:r>
          </a:p>
          <a:p>
            <a:r>
              <a:rPr lang="nl-NL" sz="2200">
                <a:solidFill>
                  <a:srgbClr val="000000"/>
                </a:solidFill>
              </a:rPr>
              <a:t>Patroon en uitzonderingen </a:t>
            </a:r>
          </a:p>
          <a:p>
            <a:pPr lvl="1"/>
            <a:r>
              <a:rPr lang="nl-NL" sz="2200">
                <a:solidFill>
                  <a:srgbClr val="000000"/>
                </a:solidFill>
              </a:rPr>
              <a:t>Vraag naar het ‘gewone’ eetpatroon én wat er gegeten/gedronken wordt op feestjes en in het weekend. </a:t>
            </a:r>
          </a:p>
          <a:p>
            <a:r>
              <a:rPr lang="nl-NL" sz="2200">
                <a:solidFill>
                  <a:srgbClr val="000000"/>
                </a:solidFill>
              </a:rPr>
              <a:t>Waar let je op? Wat noteer je? </a:t>
            </a:r>
          </a:p>
          <a:p>
            <a:endParaRPr lang="nl-NL" sz="2200">
              <a:solidFill>
                <a:srgbClr val="000000"/>
              </a:solidFill>
            </a:endParaRPr>
          </a:p>
          <a:p>
            <a:endParaRPr lang="nl-NL" sz="2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30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Intake: leefpatroon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nl-NL" sz="2400">
                <a:solidFill>
                  <a:srgbClr val="000000"/>
                </a:solidFill>
              </a:rPr>
              <a:t>Dagelijkse beweging</a:t>
            </a:r>
          </a:p>
          <a:p>
            <a:r>
              <a:rPr lang="nl-NL" sz="2400">
                <a:solidFill>
                  <a:srgbClr val="000000"/>
                </a:solidFill>
              </a:rPr>
              <a:t>Reguliere lichaamsbeweging </a:t>
            </a:r>
          </a:p>
          <a:p>
            <a:r>
              <a:rPr lang="nl-NL" sz="2400">
                <a:solidFill>
                  <a:srgbClr val="000000"/>
                </a:solidFill>
              </a:rPr>
              <a:t>Sporten/hobby’s </a:t>
            </a:r>
          </a:p>
          <a:p>
            <a:r>
              <a:rPr lang="nl-NL" sz="2400">
                <a:solidFill>
                  <a:srgbClr val="000000"/>
                </a:solidFill>
              </a:rPr>
              <a:t>Thuissituatie </a:t>
            </a:r>
          </a:p>
          <a:p>
            <a:pPr lvl="1"/>
            <a:r>
              <a:rPr lang="nl-NL">
                <a:solidFill>
                  <a:srgbClr val="000000"/>
                </a:solidFill>
              </a:rPr>
              <a:t>Hoeveel invloed op boodschappen / maaltijden </a:t>
            </a:r>
          </a:p>
          <a:p>
            <a:pPr lvl="1"/>
            <a:r>
              <a:rPr lang="nl-NL">
                <a:solidFill>
                  <a:srgbClr val="000000"/>
                </a:solidFill>
              </a:rPr>
              <a:t>Met wie moet er rekening gehouden worden?</a:t>
            </a:r>
          </a:p>
          <a:p>
            <a:r>
              <a:rPr lang="nl-NL" sz="2400">
                <a:solidFill>
                  <a:srgbClr val="000000"/>
                </a:solidFill>
              </a:rPr>
              <a:t>Drankgebruik </a:t>
            </a:r>
          </a:p>
          <a:p>
            <a:r>
              <a:rPr lang="nl-NL" sz="2400">
                <a:solidFill>
                  <a:srgbClr val="000000"/>
                </a:solidFill>
              </a:rPr>
              <a:t>Roken</a:t>
            </a:r>
          </a:p>
          <a:p>
            <a:r>
              <a:rPr lang="nl-NL" sz="2400">
                <a:solidFill>
                  <a:srgbClr val="000000"/>
                </a:solidFill>
              </a:rPr>
              <a:t>Drugsgebruik </a:t>
            </a:r>
          </a:p>
          <a:p>
            <a:endParaRPr lang="nl-NL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25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292" y="513612"/>
            <a:ext cx="9894133" cy="1031216"/>
          </a:xfrm>
        </p:spPr>
        <p:txBody>
          <a:bodyPr anchor="b">
            <a:normAutofit/>
          </a:bodyPr>
          <a:lstStyle/>
          <a:p>
            <a:r>
              <a:rPr lang="nl-NL"/>
              <a:t>Intake: doelen stellen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93" y="2927602"/>
            <a:ext cx="5069382" cy="2078446"/>
          </a:xfrm>
          <a:prstGeom prst="rect">
            <a:avLst/>
          </a:prstGeom>
        </p:spPr>
      </p:pic>
      <p:sp>
        <p:nvSpPr>
          <p:cNvPr id="12" name="Freeform: Shape 8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81373" y="2279151"/>
            <a:ext cx="3627063" cy="3387145"/>
          </a:xfrm>
        </p:spPr>
        <p:txBody>
          <a:bodyPr anchor="ctr">
            <a:normAutofit/>
          </a:bodyPr>
          <a:lstStyle/>
          <a:p>
            <a:r>
              <a:rPr lang="nl-NL" sz="1900"/>
              <a:t>Vraag naar de doelen van de klant</a:t>
            </a:r>
          </a:p>
          <a:p>
            <a:r>
              <a:rPr lang="nl-NL" sz="1900"/>
              <a:t>Wees realistisch, help de klant realistische doelen te stellen </a:t>
            </a:r>
          </a:p>
          <a:p>
            <a:r>
              <a:rPr lang="nl-NL" sz="1900"/>
              <a:t>Maak ze samen SMART:</a:t>
            </a:r>
          </a:p>
          <a:p>
            <a:pPr lvl="1"/>
            <a:r>
              <a:rPr lang="nl-NL" sz="1900"/>
              <a:t>Specifiek</a:t>
            </a:r>
          </a:p>
          <a:p>
            <a:pPr lvl="1"/>
            <a:r>
              <a:rPr lang="nl-NL" sz="1900"/>
              <a:t>Meetbaar</a:t>
            </a:r>
          </a:p>
          <a:p>
            <a:pPr lvl="1"/>
            <a:r>
              <a:rPr lang="nl-NL" sz="1900"/>
              <a:t>Acceptabel</a:t>
            </a:r>
          </a:p>
          <a:p>
            <a:pPr lvl="1"/>
            <a:r>
              <a:rPr lang="nl-NL" sz="1900"/>
              <a:t>Realistisch</a:t>
            </a:r>
          </a:p>
          <a:p>
            <a:pPr lvl="1"/>
            <a:r>
              <a:rPr lang="nl-NL" sz="1900"/>
              <a:t>Tijdgebonden </a:t>
            </a:r>
          </a:p>
          <a:p>
            <a:endParaRPr lang="nl-NL" sz="1900"/>
          </a:p>
        </p:txBody>
      </p:sp>
    </p:spTree>
    <p:extLst>
      <p:ext uri="{BB962C8B-B14F-4D97-AF65-F5344CB8AC3E}">
        <p14:creationId xmlns:p14="http://schemas.microsoft.com/office/powerpoint/2010/main" val="1244118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nl-NL" sz="2800">
                <a:solidFill>
                  <a:srgbClr val="FFFFFF"/>
                </a:solidFill>
              </a:rPr>
              <a:t>Intake: budget en begeleidingsafspraken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nl-NL" sz="2400">
                <a:solidFill>
                  <a:srgbClr val="000000"/>
                </a:solidFill>
              </a:rPr>
              <a:t>Welk budget wil de klant aan voedingsmiddelen besteden?</a:t>
            </a:r>
          </a:p>
          <a:p>
            <a:r>
              <a:rPr lang="nl-NL" sz="2400">
                <a:solidFill>
                  <a:srgbClr val="000000"/>
                </a:solidFill>
              </a:rPr>
              <a:t>Welk budget wil de klant aan lichaamsbeweging besteden? </a:t>
            </a:r>
          </a:p>
          <a:p>
            <a:r>
              <a:rPr lang="nl-NL" sz="2400">
                <a:solidFill>
                  <a:srgbClr val="000000"/>
                </a:solidFill>
              </a:rPr>
              <a:t>Wat zijn de verwachtingen van de klant ten opzichte van jouw begeleiding? </a:t>
            </a:r>
          </a:p>
          <a:p>
            <a:r>
              <a:rPr lang="nl-NL" sz="2400">
                <a:solidFill>
                  <a:srgbClr val="000000"/>
                </a:solidFill>
              </a:rPr>
              <a:t>Welke begeleiding kan/wil jij bieden?</a:t>
            </a:r>
          </a:p>
          <a:p>
            <a:r>
              <a:rPr lang="nl-NL" sz="2400">
                <a:solidFill>
                  <a:srgbClr val="000000"/>
                </a:solidFill>
              </a:rPr>
              <a:t>Wanneer vindt begeleiding plaats? </a:t>
            </a:r>
          </a:p>
          <a:p>
            <a:pPr lvl="1"/>
            <a:r>
              <a:rPr lang="nl-NL">
                <a:solidFill>
                  <a:srgbClr val="000000"/>
                </a:solidFill>
              </a:rPr>
              <a:t>Spreek contactmomenten van te voren af </a:t>
            </a:r>
          </a:p>
        </p:txBody>
      </p:sp>
    </p:spTree>
    <p:extLst>
      <p:ext uri="{BB962C8B-B14F-4D97-AF65-F5344CB8AC3E}">
        <p14:creationId xmlns:p14="http://schemas.microsoft.com/office/powerpoint/2010/main" val="295906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33DE8-AF0A-4640-BCAC-0AFA5B0E9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nl-NL" dirty="0"/>
              <a:t>Introductie voedingsleer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F63F51-B971-DB48-B393-349EB2B60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nl-NL" sz="2200"/>
              <a:t>Bekijk de ingevulde Eetmeter?</a:t>
            </a:r>
          </a:p>
          <a:p>
            <a:r>
              <a:rPr lang="nl-NL" sz="2200"/>
              <a:t>Welke Quick </a:t>
            </a:r>
            <a:r>
              <a:rPr lang="nl-NL" sz="2200" err="1"/>
              <a:t>wins</a:t>
            </a:r>
            <a:r>
              <a:rPr lang="nl-NL" sz="2200"/>
              <a:t> zie je</a:t>
            </a:r>
          </a:p>
          <a:p>
            <a:r>
              <a:rPr lang="nl-NL" sz="2200"/>
              <a:t>Bekijk alle informatie van het Voedingscentrum?</a:t>
            </a:r>
          </a:p>
          <a:p>
            <a:r>
              <a:rPr lang="nl-NL" sz="2200"/>
              <a:t>Welke hulpmiddelen kun je vinden op de website van het Voedingscentrum?</a:t>
            </a:r>
          </a:p>
          <a:p>
            <a:r>
              <a:rPr lang="nl-NL" sz="2200"/>
              <a:t>Voor vitamines en mineralen kijk ook op de site van het vitamine-informatiebureau: </a:t>
            </a:r>
            <a:r>
              <a:rPr lang="nl-NL" sz="2200">
                <a:hlinkClick r:id="rId2"/>
              </a:rPr>
              <a:t>https://www.vitamine-info.nl</a:t>
            </a:r>
            <a:endParaRPr lang="nl-NL" sz="2200"/>
          </a:p>
          <a:p>
            <a:endParaRPr lang="nl-NL" sz="2200"/>
          </a:p>
          <a:p>
            <a:pPr marL="0" indent="0">
              <a:buNone/>
            </a:pPr>
            <a:endParaRPr lang="nl-NL" sz="2200"/>
          </a:p>
        </p:txBody>
      </p:sp>
      <p:pic>
        <p:nvPicPr>
          <p:cNvPr id="5" name="Afbeelding 4" descr="Afbeelding met rood, tekening&#10;&#10;Automatisch gegenereerde beschrijving">
            <a:extLst>
              <a:ext uri="{FF2B5EF4-FFF2-40B4-BE49-F238E27FC236}">
                <a16:creationId xmlns:a16="http://schemas.microsoft.com/office/drawing/2014/main" id="{D67E8013-0DC0-8140-9D20-7B362E212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2" r="-2" b="-2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2310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C9F2E-5147-C942-838B-DEA06EA4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Kies ik gezond?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jdelijke aanduiding voor inhoud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B1A77198-A157-DF44-87C2-D9694C7FC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159" r="1" b="19706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4829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en, mensen, groen, man&#10;&#10;Automatisch gegenereerde beschrijving">
            <a:extLst>
              <a:ext uri="{FF2B5EF4-FFF2-40B4-BE49-F238E27FC236}">
                <a16:creationId xmlns:a16="http://schemas.microsoft.com/office/drawing/2014/main" id="{45B0F0FE-6114-7D4A-B6EF-D9716AFF7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510564"/>
            <a:ext cx="3292524" cy="38307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F0F8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ijdelijke aanduiding voor inhoud 4" descr="Afbeelding met object, geel, klok&#10;&#10;Automatisch gegenereerde beschrijving">
            <a:extLst>
              <a:ext uri="{FF2B5EF4-FFF2-40B4-BE49-F238E27FC236}">
                <a16:creationId xmlns:a16="http://schemas.microsoft.com/office/drawing/2014/main" id="{1D240D08-488C-0B43-B31E-7FD3A9A8938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886676" y="1546931"/>
            <a:ext cx="6184580" cy="37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85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whiteboard, gebouw, open&#10;&#10;Automatisch gegenereerde beschrijving">
            <a:extLst>
              <a:ext uri="{FF2B5EF4-FFF2-40B4-BE49-F238E27FC236}">
                <a16:creationId xmlns:a16="http://schemas.microsoft.com/office/drawing/2014/main" id="{B626FA10-04F4-EB40-B058-2653D2961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03" y="1099800"/>
            <a:ext cx="3453600" cy="4604800"/>
          </a:xfrm>
          <a:prstGeom prst="rect">
            <a:avLst/>
          </a:prstGeom>
        </p:spPr>
      </p:pic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716A28CA-4CA5-D64F-B5DF-33ADCDBCB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3" y="2160139"/>
            <a:ext cx="4814655" cy="253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9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circuit&#10;&#10;Automatisch gegenereerde beschrijving">
            <a:extLst>
              <a:ext uri="{FF2B5EF4-FFF2-40B4-BE49-F238E27FC236}">
                <a16:creationId xmlns:a16="http://schemas.microsoft.com/office/drawing/2014/main" id="{6B823F4E-C2FA-BF4E-A9E9-01145E078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7580"/>
            <a:ext cx="12192000" cy="49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8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CD0C9BA-11E5-A24A-85F7-F9F98024C2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Vullen of voeden?</a:t>
            </a:r>
          </a:p>
        </p:txBody>
      </p:sp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16DDC7A1-4112-8842-B8F2-C063D0508C3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9091" t="3115" b="18188"/>
          <a:stretch/>
        </p:blipFill>
        <p:spPr>
          <a:xfrm>
            <a:off x="5153822" y="596375"/>
            <a:ext cx="6553545" cy="567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54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Gezonde voeding belangrijke rol!</a:t>
            </a:r>
          </a:p>
        </p:txBody>
      </p:sp>
      <p:pic>
        <p:nvPicPr>
          <p:cNvPr id="7" name="Tijdelijke aanduiding voor inhoud 4">
            <a:extLst>
              <a:ext uri="{FF2B5EF4-FFF2-40B4-BE49-F238E27FC236}">
                <a16:creationId xmlns:a16="http://schemas.microsoft.com/office/drawing/2014/main" id="{06F91017-A8F6-2F42-B730-AF1F3CCB8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196" y="492573"/>
            <a:ext cx="588079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8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Voedingstoffen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593745"/>
            <a:ext cx="3425609" cy="342560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F1B2680-0CDA-874C-957C-BFA19EF9C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385729" y="1160678"/>
            <a:ext cx="3433324" cy="229174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tafel, glas, vaas, zitten&#10;&#10;Automatisch gegenereerde beschrijving">
            <a:extLst>
              <a:ext uri="{FF2B5EF4-FFF2-40B4-BE49-F238E27FC236}">
                <a16:creationId xmlns:a16="http://schemas.microsoft.com/office/drawing/2014/main" id="{8AC77E55-0A9D-BE4C-A298-278159209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472" y="330045"/>
            <a:ext cx="2668422" cy="399763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61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292" y="513612"/>
            <a:ext cx="9894133" cy="1031216"/>
          </a:xfrm>
        </p:spPr>
        <p:txBody>
          <a:bodyPr anchor="b">
            <a:normAutofit/>
          </a:bodyPr>
          <a:lstStyle/>
          <a:p>
            <a:r>
              <a:rPr lang="nl-NL"/>
              <a:t>Koolhydraten 40%-70%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97" y="2589086"/>
            <a:ext cx="4797773" cy="2755478"/>
          </a:xfrm>
          <a:prstGeom prst="rect">
            <a:avLst/>
          </a:prstGeom>
        </p:spPr>
      </p:pic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81373" y="2279151"/>
            <a:ext cx="3627063" cy="3387145"/>
          </a:xfrm>
        </p:spPr>
        <p:txBody>
          <a:bodyPr anchor="ctr">
            <a:normAutofit/>
          </a:bodyPr>
          <a:lstStyle/>
          <a:p>
            <a:r>
              <a:rPr lang="nl-NL" sz="2200"/>
              <a:t>Brandstof, reservebrandstof in de vorm van glycogeen in spieren en lever.</a:t>
            </a:r>
          </a:p>
          <a:p>
            <a:r>
              <a:rPr lang="nl-NL" sz="2200"/>
              <a:t>Handhaven bloedglucosegehalte.</a:t>
            </a:r>
          </a:p>
          <a:p>
            <a:r>
              <a:rPr lang="nl-NL" sz="2200"/>
              <a:t>Leveren snel energie (sneller dan vet).</a:t>
            </a:r>
          </a:p>
          <a:p>
            <a:r>
              <a:rPr lang="nl-NL" sz="2200"/>
              <a:t>1 gram koolhydraten levert 4 kilocalorieën. </a:t>
            </a:r>
          </a:p>
          <a:p>
            <a:endParaRPr lang="nl-NL" sz="2200"/>
          </a:p>
        </p:txBody>
      </p:sp>
    </p:spTree>
    <p:extLst>
      <p:ext uri="{BB962C8B-B14F-4D97-AF65-F5344CB8AC3E}">
        <p14:creationId xmlns:p14="http://schemas.microsoft.com/office/powerpoint/2010/main" val="69783128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FADF7D1B988245B1414887988CB676" ma:contentTypeVersion="7" ma:contentTypeDescription="Een nieuw document maken." ma:contentTypeScope="" ma:versionID="653225b50c932f8fbefe15d7aed2597a">
  <xsd:schema xmlns:xsd="http://www.w3.org/2001/XMLSchema" xmlns:xs="http://www.w3.org/2001/XMLSchema" xmlns:p="http://schemas.microsoft.com/office/2006/metadata/properties" xmlns:ns2="04a8cfdc-dc7c-4728-8468-1752323b6dce" targetNamespace="http://schemas.microsoft.com/office/2006/metadata/properties" ma:root="true" ma:fieldsID="176c809b388a38541564c2441b046995" ns2:_="">
    <xsd:import namespace="04a8cfdc-dc7c-4728-8468-1752323b6d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a8cfdc-dc7c-4728-8468-1752323b6d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BE5F97-3FB8-4D95-92FB-0A80FD54ED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890C2C-1AFE-4ABD-B916-3A3E0D5FCCA0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04a8cfdc-dc7c-4728-8468-1752323b6dce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1C474E9-F653-4D72-9543-B84A109912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a8cfdc-dc7c-4728-8468-1752323b6d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805</Words>
  <Application>Microsoft Macintosh PowerPoint</Application>
  <PresentationFormat>Breedbeeld</PresentationFormat>
  <Paragraphs>134</Paragraphs>
  <Slides>29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Kantoorthema</vt:lpstr>
      <vt:lpstr>1_Kantoorthema</vt:lpstr>
      <vt:lpstr>Les 5 Voedingsleer</vt:lpstr>
      <vt:lpstr>Leerdoelen</vt:lpstr>
      <vt:lpstr>PowerPoint-presentatie</vt:lpstr>
      <vt:lpstr>PowerPoint-presentatie</vt:lpstr>
      <vt:lpstr>PowerPoint-presentatie</vt:lpstr>
      <vt:lpstr>   Vullen of voeden?</vt:lpstr>
      <vt:lpstr>Gezonde voeding belangrijke rol!</vt:lpstr>
      <vt:lpstr>Voedingstoffen</vt:lpstr>
      <vt:lpstr>Koolhydraten 40%-70%</vt:lpstr>
      <vt:lpstr>Koolhydraten/voedingsvezels</vt:lpstr>
      <vt:lpstr>PowerPoint-presentatie</vt:lpstr>
      <vt:lpstr>Bloedglucosespiegel</vt:lpstr>
      <vt:lpstr>Insuline, glucagon glycogeen, vetverbranding</vt:lpstr>
      <vt:lpstr>Eiwitten minimaal 0,8 gram per kg lichaamsgewicht </vt:lpstr>
      <vt:lpstr>Vetten 20%-40% (20-35% gewichtstoename) waarvan verzadigd vet max. 10%</vt:lpstr>
      <vt:lpstr>LDL &amp; HDL</vt:lpstr>
      <vt:lpstr>Alcohol</vt:lpstr>
      <vt:lpstr>     Wat kies jij? </vt:lpstr>
      <vt:lpstr>Behandelplan en intake</vt:lpstr>
      <vt:lpstr>Het opstellen van een behandelplan</vt:lpstr>
      <vt:lpstr>Intake</vt:lpstr>
      <vt:lpstr>Intake: algemene gegevens</vt:lpstr>
      <vt:lpstr>Intake: voedingsanamnese</vt:lpstr>
      <vt:lpstr>Intake: voedingsanamnese</vt:lpstr>
      <vt:lpstr>Intake: leefpatroon </vt:lpstr>
      <vt:lpstr>Intake: doelen stellen</vt:lpstr>
      <vt:lpstr>Intake: budget en begeleidingsafspraken</vt:lpstr>
      <vt:lpstr>Introductie voedingsleer</vt:lpstr>
      <vt:lpstr>Kies ik gezond?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5 Voedingsleer</dc:title>
  <dc:creator>Mariska de Rouw</dc:creator>
  <cp:lastModifiedBy>Mariska de Rouw</cp:lastModifiedBy>
  <cp:revision>5</cp:revision>
  <dcterms:created xsi:type="dcterms:W3CDTF">2019-12-13T07:21:02Z</dcterms:created>
  <dcterms:modified xsi:type="dcterms:W3CDTF">2019-12-13T12:50:29Z</dcterms:modified>
</cp:coreProperties>
</file>